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312" r:id="rId3"/>
    <p:sldId id="329" r:id="rId4"/>
    <p:sldId id="333" r:id="rId5"/>
    <p:sldId id="324" r:id="rId6"/>
    <p:sldId id="351" r:id="rId7"/>
    <p:sldId id="327" r:id="rId8"/>
    <p:sldId id="352" r:id="rId9"/>
    <p:sldId id="335" r:id="rId10"/>
    <p:sldId id="336" r:id="rId11"/>
    <p:sldId id="337" r:id="rId12"/>
    <p:sldId id="338" r:id="rId13"/>
    <p:sldId id="339" r:id="rId14"/>
    <p:sldId id="340" r:id="rId15"/>
    <p:sldId id="345" r:id="rId16"/>
    <p:sldId id="346" r:id="rId17"/>
    <p:sldId id="342" r:id="rId18"/>
    <p:sldId id="350" r:id="rId19"/>
    <p:sldId id="344" r:id="rId20"/>
    <p:sldId id="347" r:id="rId21"/>
    <p:sldId id="341" r:id="rId22"/>
    <p:sldId id="348" r:id="rId23"/>
    <p:sldId id="349" r:id="rId24"/>
    <p:sldId id="321" r:id="rId25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0" userDrawn="1">
          <p15:clr>
            <a:srgbClr val="A4A3A4"/>
          </p15:clr>
        </p15:guide>
        <p15:guide id="2" pos="121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52"/>
    <a:srgbClr val="69A6D1"/>
    <a:srgbClr val="92D050"/>
    <a:srgbClr val="9DC3E6"/>
    <a:srgbClr val="DFB489"/>
    <a:srgbClr val="DEB388"/>
    <a:srgbClr val="E5BC92"/>
    <a:srgbClr val="002060"/>
    <a:srgbClr val="B9C7DE"/>
    <a:srgbClr val="879F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 autoAdjust="0"/>
  </p:normalViewPr>
  <p:slideViewPr>
    <p:cSldViewPr snapToGrid="0">
      <p:cViewPr>
        <p:scale>
          <a:sx n="90" d="100"/>
          <a:sy n="90" d="100"/>
        </p:scale>
        <p:origin x="-821" y="-58"/>
      </p:cViewPr>
      <p:guideLst>
        <p:guide orient="horz" pos="210"/>
        <p:guide pos="12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F76BB-C725-4F5C-ADC0-DF26C2FD1451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645AF-3271-4AD1-80C4-6637998970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644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45AF-3271-4AD1-80C4-66379989701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639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45AF-3271-4AD1-80C4-66379989701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820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45AF-3271-4AD1-80C4-66379989701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21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45AF-3271-4AD1-80C4-66379989701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617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45AF-3271-4AD1-80C4-66379989701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000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45AF-3271-4AD1-80C4-66379989701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067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56FF6-510E-4D9B-A808-10F3CB5056B4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A9DF-7DFD-4EF2-922C-D0762D42C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25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56FF6-510E-4D9B-A808-10F3CB5056B4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A9DF-7DFD-4EF2-922C-D0762D42C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797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56FF6-510E-4D9B-A808-10F3CB5056B4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A9DF-7DFD-4EF2-922C-D0762D42C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099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56FF6-510E-4D9B-A808-10F3CB5056B4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A9DF-7DFD-4EF2-922C-D0762D42C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61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56FF6-510E-4D9B-A808-10F3CB5056B4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A9DF-7DFD-4EF2-922C-D0762D42C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509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56FF6-510E-4D9B-A808-10F3CB5056B4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A9DF-7DFD-4EF2-922C-D0762D42C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760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56FF6-510E-4D9B-A808-10F3CB5056B4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A9DF-7DFD-4EF2-922C-D0762D42C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171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56FF6-510E-4D9B-A808-10F3CB5056B4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A9DF-7DFD-4EF2-922C-D0762D42C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391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56FF6-510E-4D9B-A808-10F3CB5056B4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A9DF-7DFD-4EF2-922C-D0762D42C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422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56FF6-510E-4D9B-A808-10F3CB5056B4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A9DF-7DFD-4EF2-922C-D0762D42C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842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56FF6-510E-4D9B-A808-10F3CB5056B4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A9DF-7DFD-4EF2-922C-D0762D42C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97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56FF6-510E-4D9B-A808-10F3CB5056B4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7A9DF-7DFD-4EF2-922C-D0762D42C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968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"/>
            <a:ext cx="9905181" cy="685743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726310" y="1998122"/>
            <a:ext cx="50785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Федеральный закон от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30.12.2020 </a:t>
            </a:r>
          </a:p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518-ФЗ </a:t>
            </a:r>
            <a:endParaRPr lang="ru-RU" sz="3600" b="1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Закон о выявлении правообладателей) </a:t>
            </a:r>
            <a:endParaRPr lang="ru-RU" sz="3600" b="1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54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"/>
            <a:ext cx="10001172" cy="685743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4" t="9021" r="19851" b="35523"/>
          <a:stretch/>
        </p:blipFill>
        <p:spPr bwMode="auto">
          <a:xfrm>
            <a:off x="859839" y="1241944"/>
            <a:ext cx="9046161" cy="513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2565779" y="4572000"/>
            <a:ext cx="5390866" cy="62779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63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"/>
            <a:ext cx="10001172" cy="685743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8" t="11145" r="17537" b="6468"/>
          <a:stretch/>
        </p:blipFill>
        <p:spPr bwMode="auto">
          <a:xfrm>
            <a:off x="1473958" y="651535"/>
            <a:ext cx="7765576" cy="620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129051" y="5336275"/>
            <a:ext cx="7233313" cy="139207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66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"/>
            <a:ext cx="10001172" cy="685743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4" t="39801" r="17760" b="8058"/>
          <a:stretch/>
        </p:blipFill>
        <p:spPr bwMode="auto">
          <a:xfrm>
            <a:off x="1077584" y="1433015"/>
            <a:ext cx="8923588" cy="48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077584" y="5404513"/>
            <a:ext cx="5268036" cy="75062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6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"/>
            <a:ext cx="10001172" cy="685743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9" t="19504" r="23228" b="24946"/>
          <a:stretch/>
        </p:blipFill>
        <p:spPr bwMode="auto">
          <a:xfrm>
            <a:off x="1337481" y="1329691"/>
            <a:ext cx="7601803" cy="520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11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" y="283"/>
            <a:ext cx="9905181" cy="6857433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9" t="22819" r="27463" b="44942"/>
          <a:stretch/>
        </p:blipFill>
        <p:spPr bwMode="auto">
          <a:xfrm>
            <a:off x="750625" y="1538783"/>
            <a:ext cx="9042153" cy="375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86234" y="249682"/>
            <a:ext cx="5354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ПОДГОТОВКА ПРОЕКТА РЕШЕНИЯ</a:t>
            </a:r>
            <a:endParaRPr lang="ru-RU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9809" y="5585749"/>
            <a:ext cx="8775509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осмотров ранее учтенных объектов недвижимости осуществляется в порядке, установленном приказом Росреестра от </a:t>
            </a:r>
            <a:r>
              <a:rPr lang="ru-RU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 апреля 2021 г. N 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П/0179 (приложение 5)</a:t>
            </a:r>
            <a:endParaRPr lang="ru-RU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032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" y="283"/>
            <a:ext cx="9905181" cy="685743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9" t="9421" r="25672" b="37644"/>
          <a:stretch/>
        </p:blipFill>
        <p:spPr bwMode="auto">
          <a:xfrm>
            <a:off x="25022" y="1201001"/>
            <a:ext cx="9880978" cy="544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2893325" y="3923730"/>
            <a:ext cx="5336275" cy="5527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886234" y="249682"/>
            <a:ext cx="5354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ПРОВЕДЕНИЕ ОСМОТРОВ</a:t>
            </a:r>
            <a:endParaRPr lang="ru-RU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09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3175"/>
            <a:ext cx="9907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1" t="15032" r="27970" b="19836"/>
          <a:stretch/>
        </p:blipFill>
        <p:spPr bwMode="auto">
          <a:xfrm>
            <a:off x="1719274" y="1231473"/>
            <a:ext cx="6469039" cy="562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86234" y="285325"/>
            <a:ext cx="5354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ПРОВЕДЕНИЕ ОСМОТРОВ</a:t>
            </a:r>
            <a:endParaRPr lang="ru-RU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99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" y="283"/>
            <a:ext cx="9905181" cy="68574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64926" y="1439312"/>
            <a:ext cx="8497438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Если удалось установить владельца недвижимости, подготовьте проект решения о выявлении правообладателя ранее учтенного объекта. </a:t>
            </a:r>
          </a:p>
          <a:p>
            <a:r>
              <a:rPr lang="ru-RU" sz="2000" dirty="0"/>
              <a:t>Проект решения в приложении </a:t>
            </a:r>
            <a:r>
              <a:rPr lang="ru-RU" sz="2000" dirty="0" smtClean="0"/>
              <a:t>7</a:t>
            </a:r>
            <a:r>
              <a:rPr lang="ru-RU" sz="2000" i="1" dirty="0" smtClean="0"/>
              <a:t>.</a:t>
            </a:r>
          </a:p>
          <a:p>
            <a:endParaRPr lang="ru-RU" sz="2000" i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/>
              <a:t>Если </a:t>
            </a:r>
            <a:r>
              <a:rPr lang="ru-RU" sz="2000" dirty="0"/>
              <a:t>ранее учтенный объект, сведения о котором внесены в ЕГРН, прекратил свое существование, обратитесь в Росреестр с заявлением о снятии этого объекта с государственного кадастрового учета.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/>
              <a:t>Акт обследования в данном случае не требуется</a:t>
            </a:r>
            <a:r>
              <a:rPr lang="ru-RU" sz="2000" dirty="0"/>
              <a:t>. </a:t>
            </a:r>
            <a:endParaRPr lang="ru-RU" sz="2000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/>
              <a:t>Достаточно </a:t>
            </a:r>
            <a:r>
              <a:rPr lang="ru-RU" sz="2000" dirty="0"/>
              <a:t>приложить к заявлению акт осмотра </a:t>
            </a:r>
            <a:r>
              <a:rPr lang="ru-RU" sz="2000" dirty="0" smtClean="0"/>
              <a:t>объекта</a:t>
            </a:r>
            <a:r>
              <a:rPr lang="ru-RU" sz="2000" dirty="0"/>
              <a:t> </a:t>
            </a:r>
            <a:r>
              <a:rPr lang="ru-RU" sz="2000" dirty="0" smtClean="0"/>
              <a:t>(приложение 8)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4000" b="1" dirty="0" smtClean="0">
                <a:solidFill>
                  <a:srgbClr val="FF0000"/>
                </a:solidFill>
              </a:rPr>
              <a:t>!!!</a:t>
            </a:r>
            <a:r>
              <a:rPr lang="ru-RU" sz="2000" dirty="0" smtClean="0"/>
              <a:t> Не </a:t>
            </a:r>
            <a:r>
              <a:rPr lang="ru-RU" sz="2000" dirty="0"/>
              <a:t>позднее чем за 30 дней до подачи заявления уполномоченный ОМС обязан предупредить об этом лицо, выявленное в качестве правообладателя объекта недвижимости. Отправьте ему извещение заказным письмом с уведомлением о вручении. Либо вручите извещение лично и попросите расписаться в получении.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6234" y="363982"/>
            <a:ext cx="5354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ПОДГОТОВКА ПРОЕКТА РЕШЕНИЯ</a:t>
            </a:r>
            <a:endParaRPr lang="ru-RU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14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" y="283"/>
            <a:ext cx="9905181" cy="68574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793318" y="1923536"/>
            <a:ext cx="271218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на </a:t>
            </a:r>
            <a:r>
              <a:rPr lang="ru-RU" dirty="0"/>
              <a:t>официальном сайте муниципального образования сведения об объекте </a:t>
            </a:r>
            <a:r>
              <a:rPr lang="ru-RU" dirty="0" smtClean="0"/>
              <a:t>недвижимости;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48612" y="2144032"/>
            <a:ext cx="1774059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8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течении5 рабочих дней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5762847" y="2434857"/>
            <a:ext cx="1030472" cy="499729"/>
          </a:xfrm>
          <a:prstGeom prst="straightConnector1">
            <a:avLst/>
          </a:prstGeom>
          <a:ln w="38100">
            <a:solidFill>
              <a:srgbClr val="00A65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endCxn id="11" idx="1"/>
          </p:cNvCxnSpPr>
          <p:nvPr/>
        </p:nvCxnSpPr>
        <p:spPr>
          <a:xfrm>
            <a:off x="5762847" y="3870251"/>
            <a:ext cx="1030472" cy="536615"/>
          </a:xfrm>
          <a:prstGeom prst="straightConnector1">
            <a:avLst/>
          </a:prstGeom>
          <a:ln w="38100">
            <a:solidFill>
              <a:srgbClr val="00A65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793319" y="3668202"/>
            <a:ext cx="27121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лицу</a:t>
            </a:r>
            <a:r>
              <a:rPr lang="ru-RU" dirty="0"/>
              <a:t>, выявленному в качестве правообладателя ранее учтенного объекта </a:t>
            </a:r>
            <a:r>
              <a:rPr lang="ru-RU" dirty="0" smtClean="0"/>
              <a:t>недвижимости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33377" y="5380926"/>
            <a:ext cx="82721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/>
              <a:t>Срок представления возражений — 30 дней со дня</a:t>
            </a:r>
            <a:r>
              <a:rPr lang="ru-RU" dirty="0"/>
              <a:t>, когда лицо получило проект вашего решения.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86235" y="472966"/>
            <a:ext cx="5354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РАБОТЫ</a:t>
            </a:r>
            <a:endParaRPr lang="ru-RU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6" t="19086" r="50162" b="16832"/>
          <a:stretch/>
        </p:blipFill>
        <p:spPr bwMode="auto">
          <a:xfrm>
            <a:off x="786810" y="1707263"/>
            <a:ext cx="2474230" cy="335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Прямая со стрелкой 15"/>
          <p:cNvCxnSpPr/>
          <p:nvPr/>
        </p:nvCxnSpPr>
        <p:spPr>
          <a:xfrm flipV="1">
            <a:off x="3261040" y="3559523"/>
            <a:ext cx="687572" cy="11820"/>
          </a:xfrm>
          <a:prstGeom prst="straightConnector1">
            <a:avLst/>
          </a:prstGeom>
          <a:ln w="38100">
            <a:solidFill>
              <a:srgbClr val="00A65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205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" y="283"/>
            <a:ext cx="9905181" cy="685743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8" t="11647" r="19586" b="35636"/>
          <a:stretch/>
        </p:blipFill>
        <p:spPr bwMode="auto">
          <a:xfrm>
            <a:off x="131378" y="1434662"/>
            <a:ext cx="9774212" cy="542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1545020" y="4146188"/>
            <a:ext cx="7236372" cy="9933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886234" y="363982"/>
            <a:ext cx="5354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ПОДГОТОВКА ПРОЕКТА РЕШЕНИЯ</a:t>
            </a:r>
            <a:endParaRPr lang="ru-RU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8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"/>
            <a:ext cx="9905181" cy="68574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02035" y="245993"/>
            <a:ext cx="5354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СФЕРА ДЕЙСТВИЯ ЗАКОНА</a:t>
            </a:r>
            <a:endParaRPr lang="ru-RU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28048" y="6051231"/>
            <a:ext cx="4874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0ED95142-A06B-4C14-A5B8-20A6906696DA}" type="slidenum">
              <a:rPr lang="ru-RU" sz="1600" b="1" smtClean="0">
                <a:solidFill>
                  <a:srgbClr val="01A3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fld>
            <a:endParaRPr lang="ru-RU" sz="1600" b="1" dirty="0">
              <a:solidFill>
                <a:srgbClr val="01A352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507662" y="3378026"/>
            <a:ext cx="39258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Правоустанавливающие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документы на объект были оформлены до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31.01.1998.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242642" y="1497749"/>
            <a:ext cx="80289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Выявление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правообладателей </a:t>
            </a:r>
            <a:r>
              <a:rPr lang="ru-RU" sz="20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ранее учтенных объектов </a:t>
            </a:r>
            <a:r>
              <a:rPr lang="ru-RU" sz="20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недвижимости</a:t>
            </a:r>
            <a:endParaRPr lang="ru-RU" sz="20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242641" y="3531916"/>
            <a:ext cx="37639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Права на объекты не зарегистрированы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ЕГРН</a:t>
            </a:r>
            <a:endParaRPr lang="ru-RU" sz="2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42640" y="2480166"/>
            <a:ext cx="8190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Речь идет о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правообладателях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которые отвечают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двум критериям: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257115" y="3188052"/>
            <a:ext cx="0" cy="1435857"/>
          </a:xfrm>
          <a:prstGeom prst="line">
            <a:avLst/>
          </a:prstGeom>
          <a:ln>
            <a:solidFill>
              <a:srgbClr val="00A6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242642" y="5016405"/>
            <a:ext cx="80289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 нового закона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— решить проблему с объектами, права на которые возникли до появления современной системы государственной регистрации прав на недвижимость.</a:t>
            </a:r>
            <a:endParaRPr lang="ru-RU" sz="20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33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" y="283"/>
            <a:ext cx="9905181" cy="6857433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7" t="20382" r="14314" b="31035"/>
          <a:stretch/>
        </p:blipFill>
        <p:spPr bwMode="auto">
          <a:xfrm>
            <a:off x="409" y="1560786"/>
            <a:ext cx="9932276" cy="499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86234" y="363982"/>
            <a:ext cx="5354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ПОДГОТОВКА ПРОЕКТА РЕШЕНИЯ</a:t>
            </a:r>
            <a:endParaRPr lang="ru-RU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94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" y="283"/>
            <a:ext cx="9905181" cy="6857433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5" t="37256" r="27537" b="21460"/>
          <a:stretch/>
        </p:blipFill>
        <p:spPr bwMode="auto">
          <a:xfrm>
            <a:off x="828717" y="1351129"/>
            <a:ext cx="9084303" cy="462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52999" y="2832616"/>
            <a:ext cx="17907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86234" y="363982"/>
            <a:ext cx="5354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ПОДГОТОВКА ПРОЕКТА РЕШЕНИЯ</a:t>
            </a:r>
            <a:endParaRPr lang="ru-RU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60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" y="283"/>
            <a:ext cx="9905181" cy="68574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8633" y="1560785"/>
            <a:ext cx="86068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Речь идет о земельных участках, предназначенных </a:t>
            </a:r>
            <a:r>
              <a:rPr lang="ru-RU" b="1" dirty="0"/>
              <a:t>для ведения личного подсобного хозяйства, огородничества, садоводства, индивидуального гаражного или индивидуального жилищного строительства</a:t>
            </a:r>
            <a:r>
              <a:rPr lang="ru-RU" dirty="0"/>
              <a:t>, а также находящихся на таких земельных участках объектов капитального строительства, и содержащихся в перечнях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86234" y="363982"/>
            <a:ext cx="5354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ДАЧНАЯ АМНИСТИЯ</a:t>
            </a:r>
            <a:endParaRPr lang="ru-RU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8634" y="3120627"/>
            <a:ext cx="8434552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FF0000"/>
                </a:solidFill>
              </a:rPr>
              <a:t>!!!</a:t>
            </a:r>
            <a:r>
              <a:rPr lang="ru-RU" dirty="0" smtClean="0"/>
              <a:t> В отношении таких объектов  </a:t>
            </a:r>
            <a:r>
              <a:rPr lang="ru-RU" b="1" i="1" dirty="0" smtClean="0"/>
              <a:t>Администрация</a:t>
            </a:r>
            <a:r>
              <a:rPr lang="ru-RU" dirty="0" smtClean="0"/>
              <a:t> </a:t>
            </a:r>
            <a:r>
              <a:rPr lang="ru-RU" b="1" i="1" dirty="0"/>
              <a:t>вправе подать</a:t>
            </a:r>
            <a:r>
              <a:rPr lang="ru-RU" dirty="0"/>
              <a:t> в Росреестр заявление о государственной регистрации права собственности граждан на ранее учтенные объекты </a:t>
            </a:r>
            <a:r>
              <a:rPr lang="ru-RU" dirty="0" smtClean="0"/>
              <a:t>недвижимости, </a:t>
            </a:r>
            <a:r>
              <a:rPr lang="ru-RU" b="1" dirty="0" smtClean="0"/>
              <a:t>если</a:t>
            </a:r>
            <a:r>
              <a:rPr lang="ru-RU" dirty="0" smtClean="0"/>
              <a:t> </a:t>
            </a:r>
            <a:r>
              <a:rPr lang="ru-RU" dirty="0"/>
              <a:t>получены или имеются документы-основания (в том числе свидетельства о праве на наследство, государственные акты, свидетельства и другие документы, устанавливающие (удостоверяющие) права на объекты недвижимости, выписки из похозяйственных книг).</a:t>
            </a:r>
          </a:p>
        </p:txBody>
      </p:sp>
    </p:spTree>
    <p:extLst>
      <p:ext uri="{BB962C8B-B14F-4D97-AF65-F5344CB8AC3E}">
        <p14:creationId xmlns:p14="http://schemas.microsoft.com/office/powerpoint/2010/main" val="1856848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" y="283"/>
            <a:ext cx="9905181" cy="6857433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582536" y="1356156"/>
            <a:ext cx="889210" cy="82231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/>
          </a:p>
        </p:txBody>
      </p:sp>
      <p:sp>
        <p:nvSpPr>
          <p:cNvPr id="7" name="Прямоугольник 6"/>
          <p:cNvSpPr/>
          <p:nvPr/>
        </p:nvSpPr>
        <p:spPr>
          <a:xfrm>
            <a:off x="1582535" y="1413370"/>
            <a:ext cx="889211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ru-RU" sz="40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582535" y="2394096"/>
            <a:ext cx="889210" cy="82231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/>
          </a:p>
        </p:txBody>
      </p:sp>
      <p:sp>
        <p:nvSpPr>
          <p:cNvPr id="9" name="Прямоугольник 8"/>
          <p:cNvSpPr/>
          <p:nvPr/>
        </p:nvSpPr>
        <p:spPr>
          <a:xfrm>
            <a:off x="1582535" y="2451310"/>
            <a:ext cx="889211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14969" y="1444147"/>
            <a:ext cx="6359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/>
              <a:t>Необходимо получить заявление гражданина на проведение государственной регистрации прав от его имени.</a:t>
            </a:r>
            <a:r>
              <a:rPr lang="ru-RU" dirty="0"/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14969" y="2482087"/>
            <a:ext cx="6359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Обратиться в Росреестр за государственной регистрацией права собственности гражданина.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65577" y="3227064"/>
            <a:ext cx="7891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Форма заявления о </a:t>
            </a:r>
            <a:r>
              <a:rPr lang="ru-RU" dirty="0" smtClean="0"/>
              <a:t>государственной </a:t>
            </a:r>
            <a:r>
              <a:rPr lang="ru-RU" dirty="0"/>
              <a:t>регистрации прав на недвижимое имущество </a:t>
            </a:r>
            <a:r>
              <a:rPr lang="ru-RU" b="1" i="1" dirty="0" smtClean="0"/>
              <a:t>утверждена </a:t>
            </a:r>
            <a:r>
              <a:rPr lang="ru-RU" b="1" i="1" dirty="0"/>
              <a:t>Приказом Росреестра от 19.08.2020 № П/0310</a:t>
            </a:r>
            <a:endParaRPr lang="ru-RU" dirty="0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531427"/>
              </p:ext>
            </p:extLst>
          </p:nvPr>
        </p:nvGraphicFramePr>
        <p:xfrm>
          <a:off x="1503677" y="3873395"/>
          <a:ext cx="7670448" cy="2781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Лист" r:id="rId5" imgW="6067313" imgH="2838308" progId="Excel.Sheet.8">
                  <p:embed/>
                </p:oleObj>
              </mc:Choice>
              <mc:Fallback>
                <p:oleObj name="Лист" r:id="rId5" imgW="6067313" imgH="283830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03677" y="3873395"/>
                        <a:ext cx="7670448" cy="2781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8697713" y="4944140"/>
            <a:ext cx="476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V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886234" y="363982"/>
            <a:ext cx="5354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ДАЧНАЯ АМНИСТИЯ</a:t>
            </a:r>
            <a:endParaRPr lang="ru-RU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351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" y="283"/>
            <a:ext cx="9905181" cy="685743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961627" y="2628781"/>
            <a:ext cx="532840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</a:t>
            </a:r>
            <a:b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01736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"/>
            <a:ext cx="9905181" cy="68574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86235" y="472966"/>
            <a:ext cx="5354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ИСХОДНЫЕ ДАННЫЕ</a:t>
            </a:r>
            <a:endParaRPr lang="ru-RU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28048" y="6051231"/>
            <a:ext cx="4874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0ED95142-A06B-4C14-A5B8-20A6906696DA}" type="slidenum">
              <a:rPr lang="ru-RU" sz="1600" b="1" smtClean="0">
                <a:solidFill>
                  <a:srgbClr val="01A3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fld>
            <a:endParaRPr lang="ru-RU" sz="1600" b="1" dirty="0">
              <a:solidFill>
                <a:srgbClr val="01A352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91968" y="1755269"/>
            <a:ext cx="80488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tabLst>
                <a:tab pos="630555" algn="l"/>
              </a:tabLst>
            </a:pP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Управлением Росреестра по Калужской области сформированы перечни объектов недвижимости, содержащиеся в ЕГРН, но права, на которые не зарегистрированы. </a:t>
            </a:r>
            <a:endParaRPr lang="ru-RU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 flipV="1">
            <a:off x="4390638" y="3886539"/>
            <a:ext cx="1159557" cy="395869"/>
          </a:xfrm>
          <a:prstGeom prst="straightConnector1">
            <a:avLst/>
          </a:prstGeom>
          <a:ln w="38100">
            <a:solidFill>
              <a:srgbClr val="00A65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1467292" y="3518321"/>
            <a:ext cx="30964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перечни </a:t>
            </a:r>
            <a:r>
              <a:rPr lang="ru-RU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вошли сведения о</a:t>
            </a:r>
            <a:endParaRPr lang="ru-RU" sz="3600" b="1" dirty="0"/>
          </a:p>
        </p:txBody>
      </p:sp>
      <p:cxnSp>
        <p:nvCxnSpPr>
          <p:cNvPr id="43" name="Прямая со стрелкой 42"/>
          <p:cNvCxnSpPr/>
          <p:nvPr/>
        </p:nvCxnSpPr>
        <p:spPr>
          <a:xfrm flipV="1">
            <a:off x="4390638" y="3274828"/>
            <a:ext cx="1159557" cy="809646"/>
          </a:xfrm>
          <a:prstGeom prst="straightConnector1">
            <a:avLst/>
          </a:prstGeom>
          <a:ln w="38100">
            <a:solidFill>
              <a:srgbClr val="00A65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5717210" y="3058328"/>
            <a:ext cx="3047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tabLst>
                <a:tab pos="630555" algn="l"/>
              </a:tabLst>
            </a:pP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земельных участках</a:t>
            </a:r>
            <a:endParaRPr lang="ru-RU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4417218" y="4395484"/>
            <a:ext cx="1228670" cy="14870"/>
          </a:xfrm>
          <a:prstGeom prst="straightConnector1">
            <a:avLst/>
          </a:prstGeom>
          <a:ln w="38100">
            <a:solidFill>
              <a:srgbClr val="00A65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717210" y="3494334"/>
            <a:ext cx="3047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tabLst>
                <a:tab pos="630555" algn="l"/>
              </a:tabLst>
            </a:pP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объектах капитального строительства</a:t>
            </a:r>
            <a:endParaRPr lang="ru-RU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17209" y="4179187"/>
            <a:ext cx="3047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tabLst>
                <a:tab pos="630555" algn="l"/>
              </a:tabLst>
            </a:pP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помещениях</a:t>
            </a:r>
            <a:endParaRPr lang="ru-RU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17210" y="4675518"/>
            <a:ext cx="40403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tabLst>
                <a:tab pos="630555" algn="l"/>
              </a:tabLst>
            </a:pP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земельных участках с ранее возникшими правами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(участки, по которым имеются не зарегистрированные права по сведениям инвентаризации начала 2000-х годов)</a:t>
            </a:r>
            <a:endParaRPr lang="ru-RU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4417219" y="4660973"/>
            <a:ext cx="1228669" cy="463920"/>
          </a:xfrm>
          <a:prstGeom prst="straightConnector1">
            <a:avLst/>
          </a:prstGeom>
          <a:ln w="38100">
            <a:solidFill>
              <a:srgbClr val="00A65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71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"/>
            <a:ext cx="9905181" cy="685743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9" r="28657" b="4610"/>
          <a:stretch/>
        </p:blipFill>
        <p:spPr bwMode="auto">
          <a:xfrm>
            <a:off x="0" y="1314450"/>
            <a:ext cx="9905181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86235" y="472966"/>
            <a:ext cx="5354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ИСХОДНЫЕ ДАННЫЕ</a:t>
            </a:r>
            <a:endParaRPr lang="ru-RU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00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" y="-67665"/>
            <a:ext cx="9905181" cy="6857433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328048" y="6051231"/>
            <a:ext cx="4874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0ED95142-A06B-4C14-A5B8-20A6906696DA}" type="slidenum">
              <a:rPr lang="ru-RU" sz="1600" b="1" smtClean="0">
                <a:solidFill>
                  <a:srgbClr val="01A3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fld>
            <a:endParaRPr lang="ru-RU" sz="1600" b="1" dirty="0">
              <a:solidFill>
                <a:srgbClr val="01A352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14475" y="1465667"/>
            <a:ext cx="774127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kern="1800" dirty="0" smtClean="0">
                <a:solidFill>
                  <a:srgbClr val="020C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Администрация муниципального района -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kern="1800" dirty="0" smtClean="0">
                <a:solidFill>
                  <a:srgbClr val="020C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координатор работы</a:t>
            </a:r>
            <a:endParaRPr lang="ru-RU" sz="16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86235" y="2595208"/>
            <a:ext cx="2717283" cy="866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Администрации сельских поселений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474322" y="2595208"/>
            <a:ext cx="3781425" cy="866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Администрации городских поселений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886235" y="472966"/>
            <a:ext cx="5354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РАБОТЫ</a:t>
            </a:r>
            <a:endParaRPr lang="ru-RU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14475" y="5354984"/>
            <a:ext cx="774127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u="sng" dirty="0" smtClean="0"/>
              <a:t>Утверждение плана мероприятий на уровне района, установление контрольных событий и контрольных показателей (приложение 1)</a:t>
            </a:r>
            <a:endParaRPr lang="ru-RU" sz="16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3501767" y="2271003"/>
            <a:ext cx="1822708" cy="324205"/>
          </a:xfrm>
          <a:prstGeom prst="straightConnector1">
            <a:avLst/>
          </a:prstGeom>
          <a:ln w="28575">
            <a:solidFill>
              <a:srgbClr val="00A65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667375" y="2265886"/>
            <a:ext cx="1828800" cy="329322"/>
          </a:xfrm>
          <a:prstGeom prst="straightConnector1">
            <a:avLst/>
          </a:prstGeom>
          <a:ln w="28575">
            <a:solidFill>
              <a:srgbClr val="00A65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1676400" y="3609524"/>
            <a:ext cx="73151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назначение ответственных лиц;</a:t>
            </a:r>
          </a:p>
          <a:p>
            <a:pPr marL="285750" lvl="0" indent="-285750" algn="ctr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направление запросов;</a:t>
            </a:r>
          </a:p>
          <a:p>
            <a:pPr marL="285750" lvl="0" indent="-285750" algn="ctr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комиссий по осмотру объектов</a:t>
            </a:r>
          </a:p>
          <a:p>
            <a:pPr marL="285750" lvl="0" indent="-285750" algn="ctr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подготовка решений о выявлении правообладателя</a:t>
            </a:r>
          </a:p>
          <a:p>
            <a:pPr marL="285750" lvl="0" indent="-285750" algn="ctr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направление сведений в ЕГРН</a:t>
            </a:r>
          </a:p>
          <a:p>
            <a:pPr lvl="0" algn="ctr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10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" y="-67665"/>
            <a:ext cx="9905181" cy="6857433"/>
          </a:xfrm>
          <a:prstGeom prst="rect">
            <a:avLst/>
          </a:prstGeom>
        </p:spPr>
      </p:pic>
      <p:pic>
        <p:nvPicPr>
          <p:cNvPr id="7170" name="Picture 2" descr="http://bftcom.com/newspictures/buyanova0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5" t="15471" r="3962" b="2350"/>
          <a:stretch/>
        </p:blipFill>
        <p:spPr bwMode="auto">
          <a:xfrm>
            <a:off x="1127051" y="1371600"/>
            <a:ext cx="8250866" cy="505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86235" y="472966"/>
            <a:ext cx="5354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ЭТАПЫ МЕРОПРИЯТИЙ </a:t>
            </a:r>
            <a:endParaRPr lang="ru-RU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683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00" y="567"/>
            <a:ext cx="9905181" cy="68574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02035" y="245993"/>
            <a:ext cx="56896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НАПРАВЛЕНИЕ ЗАПРОСОВ</a:t>
            </a:r>
            <a:endParaRPr lang="ru-RU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28048" y="6051231"/>
            <a:ext cx="4874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0ED95142-A06B-4C14-A5B8-20A6906696DA}" type="slidenum">
              <a:rPr lang="ru-RU" sz="1600" b="1" smtClean="0">
                <a:solidFill>
                  <a:srgbClr val="01A3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fld>
            <a:endParaRPr lang="ru-RU" sz="1600" b="1" dirty="0">
              <a:solidFill>
                <a:srgbClr val="01A352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88861" y="2952399"/>
            <a:ext cx="2676771" cy="303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1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органы государственной власти</a:t>
            </a:r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37989" y="2248918"/>
            <a:ext cx="707245" cy="601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32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</a:t>
            </a:r>
            <a:endParaRPr lang="ru-RU" sz="3200" b="1" dirty="0" smtClean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758225" y="2865239"/>
            <a:ext cx="866775" cy="0"/>
          </a:xfrm>
          <a:prstGeom prst="line">
            <a:avLst/>
          </a:prstGeom>
          <a:ln>
            <a:solidFill>
              <a:srgbClr val="00A6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1029722" y="1305167"/>
            <a:ext cx="8594975" cy="673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сведения о правообладателях ранее учтенных объектов недвижимости не удалось найти в муниципальных архивах, направьте запросы</a:t>
            </a:r>
            <a:r>
              <a:rPr lang="ru-RU" sz="16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16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568608" y="2248918"/>
            <a:ext cx="707245" cy="601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32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02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4494307" y="2850236"/>
            <a:ext cx="866775" cy="0"/>
          </a:xfrm>
          <a:prstGeom prst="line">
            <a:avLst/>
          </a:prstGeom>
          <a:ln>
            <a:solidFill>
              <a:srgbClr val="00A6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6532730" y="2971026"/>
            <a:ext cx="3028462" cy="1458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1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Нотариусам</a:t>
            </a:r>
          </a:p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1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Сведения о наличии наследственного дела могут быть получены через сервис «Реестр наследственных дел</a:t>
            </a:r>
            <a:r>
              <a:rPr lang="ru-RU" sz="11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»:</a:t>
            </a:r>
          </a:p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https://notariat.ru/ru-ru/help/probate-cases/</a:t>
            </a:r>
            <a:endParaRPr lang="ru-RU" sz="11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515108" y="2267927"/>
            <a:ext cx="707245" cy="601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32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03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7475596" y="2869245"/>
            <a:ext cx="866775" cy="0"/>
          </a:xfrm>
          <a:prstGeom prst="line">
            <a:avLst/>
          </a:prstGeom>
          <a:ln>
            <a:solidFill>
              <a:srgbClr val="00A6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3630042" y="2971026"/>
            <a:ext cx="2584379" cy="1727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1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бюро технической инвентаризации. </a:t>
            </a:r>
            <a:endParaRPr lang="ru-RU" sz="11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1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Именно </a:t>
            </a:r>
            <a:r>
              <a:rPr lang="ru-RU" sz="11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эти организации занимались учетом и регистрацией прав на объекты недвижимости до конца 1997 года, обязательных требований к форме запроса </a:t>
            </a:r>
            <a:r>
              <a:rPr lang="ru-RU" sz="11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нет</a:t>
            </a:r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264607" y="5101895"/>
            <a:ext cx="8219635" cy="120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Где и какую информацию можно запросить указано в приложении </a:t>
            </a:r>
            <a:r>
              <a:rPr lang="ru-RU" sz="1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</a:p>
          <a:p>
            <a:pPr lvl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 </a:t>
            </a: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ответа на запрос составляет 15 дней со дня получения соответствующего запроса</a:t>
            </a:r>
            <a:r>
              <a:rPr lang="ru-RU" sz="1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lvl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Рекомендуемая </a:t>
            </a: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запроса </a:t>
            </a:r>
            <a:r>
              <a:rPr lang="ru-RU" sz="1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нотариусу приведена в приложение 3.</a:t>
            </a:r>
            <a:endParaRPr lang="ru-RU" sz="1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23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00" y="567"/>
            <a:ext cx="9905181" cy="6857433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" t="16124" r="65969" b="16181"/>
          <a:stretch/>
        </p:blipFill>
        <p:spPr bwMode="auto">
          <a:xfrm>
            <a:off x="1371600" y="1360375"/>
            <a:ext cx="3776441" cy="528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7" t="13492" r="-6" b="4462"/>
          <a:stretch/>
        </p:blipFill>
        <p:spPr bwMode="auto">
          <a:xfrm>
            <a:off x="5752213" y="1360375"/>
            <a:ext cx="3735571" cy="53162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71835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"/>
            <a:ext cx="10001172" cy="685743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02034" y="411667"/>
            <a:ext cx="56896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ПУБЛИКАЦИЯ СООБЩЕНИЯ</a:t>
            </a:r>
            <a:endParaRPr lang="ru-RU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29722" y="1464656"/>
            <a:ext cx="859497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Опубликуйте сообщения о том, что на территории проводится работа по выявлению правообладателей ранее учтенных объектов недвижимости и как можно предоставить в уполномоченный орган местного самоуправления сведения о правообладателях ранее учтенных объектов недвижимости</a:t>
            </a:r>
            <a:r>
              <a:rPr lang="ru-RU" sz="16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lvl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Рекомендуемая форма уведомления указана в приложении 4</a:t>
            </a:r>
            <a:endParaRPr lang="ru-RU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29719" y="3578139"/>
            <a:ext cx="8594975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Сообщения </a:t>
            </a:r>
            <a:r>
              <a:rPr lang="ru-RU" sz="16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размещаются: </a:t>
            </a:r>
          </a:p>
          <a:p>
            <a:pPr marL="342900" lvl="0" indent="-342900"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информационно-телекоммуникационной сети "Интернет" на официальном сайте муниципального образования</a:t>
            </a:r>
          </a:p>
          <a:p>
            <a:pPr marL="342900" lvl="0" indent="-342900"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официальном сайте уполномоченного органа МСУ муниципального образования, на территории которого расположены ранее учтенные объекты недвижимости;</a:t>
            </a:r>
            <a:endParaRPr lang="ru-RU" sz="16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ru-RU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информационных </a:t>
            </a:r>
            <a:r>
              <a:rPr lang="ru-RU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щитах в самом населенном пункте либо за его пределами, в зависимости от того, где находятся ранее учтенные объекты </a:t>
            </a:r>
            <a:r>
              <a:rPr lang="ru-RU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недвижимости.</a:t>
            </a:r>
            <a:endParaRPr lang="ru-RU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5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5072</TotalTime>
  <Words>748</Words>
  <Application>Microsoft Office PowerPoint</Application>
  <PresentationFormat>Лист A4 (210x297 мм)</PresentationFormat>
  <Paragraphs>91</Paragraphs>
  <Slides>24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nedpod</dc:creator>
  <cp:lastModifiedBy>User</cp:lastModifiedBy>
  <cp:revision>291</cp:revision>
  <dcterms:created xsi:type="dcterms:W3CDTF">2018-03-13T13:33:37Z</dcterms:created>
  <dcterms:modified xsi:type="dcterms:W3CDTF">2022-05-25T09:23:54Z</dcterms:modified>
</cp:coreProperties>
</file>